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61" r:id="rId3"/>
    <p:sldId id="260" r:id="rId4"/>
    <p:sldId id="259" r:id="rId5"/>
    <p:sldId id="258" r:id="rId6"/>
    <p:sldId id="262" r:id="rId7"/>
    <p:sldId id="256" r:id="rId8"/>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198"/>
    <p:restoredTop sz="94754"/>
  </p:normalViewPr>
  <p:slideViewPr>
    <p:cSldViewPr snapToGrid="0">
      <p:cViewPr varScale="1">
        <p:scale>
          <a:sx n="246" d="100"/>
          <a:sy n="246" d="100"/>
        </p:scale>
        <p:origin x="3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7/12/24</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7/12/24</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7/12/24</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7/12/24</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7/12/24</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7/12/24</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7/12/24</a:t>
            </a:fld>
            <a:endParaRPr lang="en-US"/>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7/12/24</a:t>
            </a:fld>
            <a:endParaRPr lang="en-US"/>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7/12/24</a:t>
            </a:fld>
            <a:endParaRPr lang="en-US"/>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7/12/24</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7/12/24</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7/12/24</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48123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Luke 16:1-18</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i="1" kern="0" dirty="0">
              <a:solidFill>
                <a:srgbClr val="FFFF00"/>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4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098191"/>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700" b="1" dirty="0">
                <a:solidFill>
                  <a:srgbClr val="FFFFFF"/>
                </a:solidFill>
                <a:effectLst/>
                <a:latin typeface="Times New Roman" panose="02020603050405020304" pitchFamily="18" charset="0"/>
                <a:ea typeface="Times New Roman" panose="02020603050405020304" pitchFamily="18" charset="0"/>
              </a:rPr>
              <a:t>16 </a:t>
            </a:r>
            <a:r>
              <a:rPr lang="en-AU" sz="2700" dirty="0">
                <a:solidFill>
                  <a:srgbClr val="FFFFFF"/>
                </a:solidFill>
                <a:effectLst/>
                <a:latin typeface="Times New Roman" panose="02020603050405020304" pitchFamily="18" charset="0"/>
                <a:ea typeface="Times New Roman" panose="02020603050405020304" pitchFamily="18" charset="0"/>
              </a:rPr>
              <a:t>He also said to the disciples, “There was a rich man who had a manager, and charges were brought to him that this man was wasting his possessions.  </a:t>
            </a:r>
            <a:r>
              <a:rPr lang="en-AU" sz="2700" b="1" baseline="30000" dirty="0">
                <a:solidFill>
                  <a:srgbClr val="FFFFFF"/>
                </a:solidFill>
                <a:effectLst/>
                <a:latin typeface="Times New Roman" panose="02020603050405020304" pitchFamily="18" charset="0"/>
                <a:ea typeface="Times New Roman" panose="02020603050405020304" pitchFamily="18" charset="0"/>
              </a:rPr>
              <a:t>2 </a:t>
            </a:r>
            <a:r>
              <a:rPr lang="en-AU" sz="2700" dirty="0">
                <a:solidFill>
                  <a:srgbClr val="FFFFFF"/>
                </a:solidFill>
                <a:effectLst/>
                <a:latin typeface="Times New Roman" panose="02020603050405020304" pitchFamily="18" charset="0"/>
                <a:ea typeface="Times New Roman" panose="02020603050405020304" pitchFamily="18" charset="0"/>
              </a:rPr>
              <a:t>And he called him and said to him, ‘What is this that I hear about you?  Turn in the account of your management, for you can no longer be manager.’ </a:t>
            </a:r>
            <a:r>
              <a:rPr lang="en-AU" sz="2700" b="1" baseline="30000" dirty="0">
                <a:solidFill>
                  <a:srgbClr val="FFFFFF"/>
                </a:solidFill>
                <a:effectLst/>
                <a:latin typeface="Times New Roman" panose="02020603050405020304" pitchFamily="18" charset="0"/>
                <a:ea typeface="Times New Roman" panose="02020603050405020304" pitchFamily="18" charset="0"/>
              </a:rPr>
              <a:t>3 </a:t>
            </a:r>
            <a:r>
              <a:rPr lang="en-AU" sz="2700" dirty="0">
                <a:solidFill>
                  <a:srgbClr val="FFFFFF"/>
                </a:solidFill>
                <a:effectLst/>
                <a:latin typeface="Times New Roman" panose="02020603050405020304" pitchFamily="18" charset="0"/>
                <a:ea typeface="Times New Roman" panose="02020603050405020304" pitchFamily="18" charset="0"/>
              </a:rPr>
              <a:t>And the manager said to himself, ‘What shall I do, since my master is taking the management away from me?  I am not strong enough to dig, and I am ashamed to beg.  </a:t>
            </a:r>
            <a:r>
              <a:rPr lang="en-AU" sz="2700" b="1" baseline="30000" dirty="0">
                <a:solidFill>
                  <a:srgbClr val="FFFFFF"/>
                </a:solidFill>
                <a:effectLst/>
                <a:latin typeface="Times New Roman" panose="02020603050405020304" pitchFamily="18" charset="0"/>
                <a:ea typeface="Times New Roman" panose="02020603050405020304" pitchFamily="18" charset="0"/>
              </a:rPr>
              <a:t>4 </a:t>
            </a:r>
            <a:r>
              <a:rPr lang="en-AU" sz="2700" dirty="0">
                <a:solidFill>
                  <a:srgbClr val="FFFFFF"/>
                </a:solidFill>
                <a:effectLst/>
                <a:latin typeface="Times New Roman" panose="02020603050405020304" pitchFamily="18" charset="0"/>
                <a:ea typeface="Times New Roman" panose="02020603050405020304" pitchFamily="18" charset="0"/>
              </a:rPr>
              <a:t>I have decided what to do, so that when I am removed from management, people may receive me into their houses.’ </a:t>
            </a:r>
            <a:r>
              <a:rPr lang="en-AU" sz="2700" b="1" baseline="30000" dirty="0">
                <a:solidFill>
                  <a:srgbClr val="FFFFFF"/>
                </a:solidFill>
                <a:effectLst/>
                <a:latin typeface="Times New Roman" panose="02020603050405020304" pitchFamily="18" charset="0"/>
                <a:ea typeface="Times New Roman" panose="02020603050405020304" pitchFamily="18" charset="0"/>
              </a:rPr>
              <a:t>5 </a:t>
            </a:r>
            <a:r>
              <a:rPr lang="en-AU" sz="2700" dirty="0">
                <a:solidFill>
                  <a:srgbClr val="FFFFFF"/>
                </a:solidFill>
                <a:effectLst/>
                <a:latin typeface="Times New Roman" panose="02020603050405020304" pitchFamily="18" charset="0"/>
                <a:ea typeface="Times New Roman" panose="02020603050405020304" pitchFamily="18" charset="0"/>
              </a:rPr>
              <a:t>So, summoning his master’s debtors one by one, he said to the first, ‘How much do you owe my master?’</a:t>
            </a:r>
            <a:r>
              <a:rPr lang="en-AU" sz="2700" dirty="0">
                <a:effectLst/>
                <a:latin typeface="Times New Roman" panose="02020603050405020304" pitchFamily="18" charset="0"/>
              </a:rPr>
              <a:t> </a:t>
            </a:r>
            <a:endParaRPr lang="en-AU" sz="27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993066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4806059"/>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6 </a:t>
            </a:r>
            <a:r>
              <a:rPr lang="en-AU" sz="2800" dirty="0">
                <a:solidFill>
                  <a:srgbClr val="FFFFFF"/>
                </a:solidFill>
                <a:effectLst/>
                <a:latin typeface="Times New Roman" panose="02020603050405020304" pitchFamily="18" charset="0"/>
                <a:ea typeface="Times New Roman" panose="02020603050405020304" pitchFamily="18" charset="0"/>
              </a:rPr>
              <a:t>He said, ‘A hundred measures of oil.’ He said to him, ‘Take your bill, and sit down quickly and write fifty.’ </a:t>
            </a:r>
            <a:r>
              <a:rPr lang="en-AU" sz="2800" b="1" baseline="30000" dirty="0">
                <a:solidFill>
                  <a:srgbClr val="FFFFFF"/>
                </a:solidFill>
                <a:effectLst/>
                <a:latin typeface="Times New Roman" panose="02020603050405020304" pitchFamily="18" charset="0"/>
                <a:ea typeface="Times New Roman" panose="02020603050405020304" pitchFamily="18" charset="0"/>
              </a:rPr>
              <a:t>7 </a:t>
            </a:r>
            <a:r>
              <a:rPr lang="en-AU" sz="2800" dirty="0">
                <a:solidFill>
                  <a:srgbClr val="FFFFFF"/>
                </a:solidFill>
                <a:effectLst/>
                <a:latin typeface="Times New Roman" panose="02020603050405020304" pitchFamily="18" charset="0"/>
                <a:ea typeface="Times New Roman" panose="02020603050405020304" pitchFamily="18" charset="0"/>
              </a:rPr>
              <a:t>Then he said to another, ‘And how much do you owe?’ He said, ‘A hundred measures of wheat.’ He said to him, ‘Take your bill, and write eighty.’ </a:t>
            </a:r>
            <a:r>
              <a:rPr lang="en-AU" sz="2800" b="1" baseline="30000" dirty="0">
                <a:solidFill>
                  <a:srgbClr val="FFFFFF"/>
                </a:solidFill>
                <a:effectLst/>
                <a:latin typeface="Times New Roman" panose="02020603050405020304" pitchFamily="18" charset="0"/>
                <a:ea typeface="Times New Roman" panose="02020603050405020304" pitchFamily="18" charset="0"/>
              </a:rPr>
              <a:t>8 </a:t>
            </a:r>
            <a:r>
              <a:rPr lang="en-AU" sz="2800" dirty="0">
                <a:solidFill>
                  <a:srgbClr val="FFFFFF"/>
                </a:solidFill>
                <a:effectLst/>
                <a:latin typeface="Times New Roman" panose="02020603050405020304" pitchFamily="18" charset="0"/>
                <a:ea typeface="Times New Roman" panose="02020603050405020304" pitchFamily="18" charset="0"/>
              </a:rPr>
              <a:t>The master commended the dishonest manager for his shrewdness.  For the sons of this world are more shrewd in dealing with their own generation than the sons of light.  </a:t>
            </a:r>
            <a:r>
              <a:rPr lang="en-AU" sz="2800" b="1" baseline="30000" dirty="0">
                <a:solidFill>
                  <a:srgbClr val="FFFFFF"/>
                </a:solidFill>
                <a:effectLst/>
                <a:latin typeface="Times New Roman" panose="02020603050405020304" pitchFamily="18" charset="0"/>
                <a:ea typeface="Times New Roman" panose="02020603050405020304" pitchFamily="18" charset="0"/>
              </a:rPr>
              <a:t>9 </a:t>
            </a:r>
            <a:r>
              <a:rPr lang="en-AU" sz="2800" dirty="0">
                <a:solidFill>
                  <a:srgbClr val="FFFFFF"/>
                </a:solidFill>
                <a:effectLst/>
                <a:latin typeface="Times New Roman" panose="02020603050405020304" pitchFamily="18" charset="0"/>
                <a:ea typeface="Times New Roman" panose="02020603050405020304" pitchFamily="18" charset="0"/>
              </a:rPr>
              <a:t>And I tell you, make friends for yourselves by means of unrighteous wealth, so that when it fails they may receive you into the eternal dwellings.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676153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4335674"/>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10 </a:t>
            </a:r>
            <a:r>
              <a:rPr lang="en-AU" sz="2800" dirty="0">
                <a:solidFill>
                  <a:srgbClr val="FFFFFF"/>
                </a:solidFill>
                <a:effectLst/>
                <a:latin typeface="Times New Roman" panose="02020603050405020304" pitchFamily="18" charset="0"/>
                <a:ea typeface="Times New Roman" panose="02020603050405020304" pitchFamily="18" charset="0"/>
              </a:rPr>
              <a:t>“One who is faithful in a very little is also faithful in much, and one who is dishonest in a very little is also dishonest in much.  </a:t>
            </a:r>
            <a:r>
              <a:rPr lang="en-AU" sz="2800" b="1" baseline="30000" dirty="0">
                <a:solidFill>
                  <a:srgbClr val="FFFFFF"/>
                </a:solidFill>
                <a:effectLst/>
                <a:latin typeface="Times New Roman" panose="02020603050405020304" pitchFamily="18" charset="0"/>
                <a:ea typeface="Times New Roman" panose="02020603050405020304" pitchFamily="18" charset="0"/>
              </a:rPr>
              <a:t>11 </a:t>
            </a:r>
            <a:r>
              <a:rPr lang="en-AU" sz="2800" dirty="0">
                <a:solidFill>
                  <a:srgbClr val="FFFFFF"/>
                </a:solidFill>
                <a:effectLst/>
                <a:latin typeface="Times New Roman" panose="02020603050405020304" pitchFamily="18" charset="0"/>
                <a:ea typeface="Times New Roman" panose="02020603050405020304" pitchFamily="18" charset="0"/>
              </a:rPr>
              <a:t>If then you have not been faithful in the unrighteous wealth, who will entrust to you the true riches?  </a:t>
            </a:r>
            <a:r>
              <a:rPr lang="en-AU" sz="2800" b="1" baseline="30000" dirty="0">
                <a:solidFill>
                  <a:srgbClr val="FFFFFF"/>
                </a:solidFill>
                <a:effectLst/>
                <a:latin typeface="Times New Roman" panose="02020603050405020304" pitchFamily="18" charset="0"/>
                <a:ea typeface="Times New Roman" panose="02020603050405020304" pitchFamily="18" charset="0"/>
              </a:rPr>
              <a:t>12 </a:t>
            </a:r>
            <a:r>
              <a:rPr lang="en-AU" sz="2800" dirty="0">
                <a:solidFill>
                  <a:srgbClr val="FFFFFF"/>
                </a:solidFill>
                <a:effectLst/>
                <a:latin typeface="Times New Roman" panose="02020603050405020304" pitchFamily="18" charset="0"/>
                <a:ea typeface="Times New Roman" panose="02020603050405020304" pitchFamily="18" charset="0"/>
              </a:rPr>
              <a:t>And if you have not been faithful in that which is another’s, who will give you that which is your own?  </a:t>
            </a:r>
            <a:r>
              <a:rPr lang="en-AU" sz="2800" b="1" baseline="30000" dirty="0">
                <a:solidFill>
                  <a:srgbClr val="FFFFFF"/>
                </a:solidFill>
                <a:effectLst/>
                <a:latin typeface="Times New Roman" panose="02020603050405020304" pitchFamily="18" charset="0"/>
                <a:ea typeface="Times New Roman" panose="02020603050405020304" pitchFamily="18" charset="0"/>
              </a:rPr>
              <a:t>13 </a:t>
            </a:r>
            <a:r>
              <a:rPr lang="en-AU" sz="2800" dirty="0">
                <a:solidFill>
                  <a:srgbClr val="FFFFFF"/>
                </a:solidFill>
                <a:effectLst/>
                <a:latin typeface="Times New Roman" panose="02020603050405020304" pitchFamily="18" charset="0"/>
                <a:ea typeface="Times New Roman" panose="02020603050405020304" pitchFamily="18" charset="0"/>
              </a:rPr>
              <a:t>No servant can serve two masters, for either he will hate the one and love the other, or he will be devoted to the one and despise the other.  You cannot serve God and money.”</a:t>
            </a:r>
            <a:r>
              <a:rPr lang="en-AU" sz="2800" dirty="0">
                <a:effectLst/>
                <a:latin typeface="Times New Roman" panose="02020603050405020304" pitchFamily="18" charset="0"/>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442693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510226"/>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14 </a:t>
            </a:r>
            <a:r>
              <a:rPr lang="en-AU" sz="2600" dirty="0">
                <a:solidFill>
                  <a:srgbClr val="FFFFFF"/>
                </a:solidFill>
                <a:effectLst/>
                <a:latin typeface="Times New Roman" panose="02020603050405020304" pitchFamily="18" charset="0"/>
                <a:ea typeface="Times New Roman" panose="02020603050405020304" pitchFamily="18" charset="0"/>
              </a:rPr>
              <a:t>The Pharisees, who were lovers of money, heard all these things, and they ridiculed him.  </a:t>
            </a:r>
            <a:r>
              <a:rPr lang="en-AU" sz="2600" b="1" baseline="30000" dirty="0">
                <a:solidFill>
                  <a:srgbClr val="FFFFFF"/>
                </a:solidFill>
                <a:effectLst/>
                <a:latin typeface="Times New Roman" panose="02020603050405020304" pitchFamily="18" charset="0"/>
                <a:ea typeface="Times New Roman" panose="02020603050405020304" pitchFamily="18" charset="0"/>
              </a:rPr>
              <a:t>15 </a:t>
            </a:r>
            <a:r>
              <a:rPr lang="en-AU" sz="2600" dirty="0">
                <a:solidFill>
                  <a:srgbClr val="FFFFFF"/>
                </a:solidFill>
                <a:effectLst/>
                <a:latin typeface="Times New Roman" panose="02020603050405020304" pitchFamily="18" charset="0"/>
                <a:ea typeface="Times New Roman" panose="02020603050405020304" pitchFamily="18" charset="0"/>
              </a:rPr>
              <a:t>And he said to them, “You are those who justify yourselves before men, but God knows your hearts.  For what is exalted among men is an abomination in the sight of God.  </a:t>
            </a:r>
            <a:endParaRPr lang="en-AU" sz="26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2600" dirty="0">
                <a:solidFill>
                  <a:srgbClr val="FFFFFF"/>
                </a:solidFill>
                <a:effectLst/>
                <a:latin typeface="Times New Roman" panose="02020603050405020304" pitchFamily="18" charset="0"/>
                <a:ea typeface="Times New Roman" panose="02020603050405020304" pitchFamily="18" charset="0"/>
              </a:rPr>
              <a:t> </a:t>
            </a:r>
            <a:r>
              <a:rPr lang="en-AU" sz="2600" b="1" baseline="30000" dirty="0">
                <a:solidFill>
                  <a:srgbClr val="FFFFFF"/>
                </a:solidFill>
                <a:effectLst/>
                <a:latin typeface="Times New Roman" panose="02020603050405020304" pitchFamily="18" charset="0"/>
                <a:ea typeface="Times New Roman" panose="02020603050405020304" pitchFamily="18" charset="0"/>
              </a:rPr>
              <a:t>16 </a:t>
            </a:r>
            <a:r>
              <a:rPr lang="en-AU" sz="2600" dirty="0">
                <a:solidFill>
                  <a:srgbClr val="FFFFFF"/>
                </a:solidFill>
                <a:effectLst/>
                <a:latin typeface="Times New Roman" panose="02020603050405020304" pitchFamily="18" charset="0"/>
                <a:ea typeface="Times New Roman" panose="02020603050405020304" pitchFamily="18" charset="0"/>
              </a:rPr>
              <a:t>“The Law and the Prophets were until John;  since then the good news of the kingdom of God is preached, and everyone forces his way into it.  </a:t>
            </a:r>
            <a:r>
              <a:rPr lang="en-AU" sz="2600" b="1" baseline="30000" dirty="0">
                <a:solidFill>
                  <a:srgbClr val="FFFFFF"/>
                </a:solidFill>
                <a:effectLst/>
                <a:latin typeface="Times New Roman" panose="02020603050405020304" pitchFamily="18" charset="0"/>
                <a:ea typeface="Times New Roman" panose="02020603050405020304" pitchFamily="18" charset="0"/>
              </a:rPr>
              <a:t>17 </a:t>
            </a:r>
            <a:r>
              <a:rPr lang="en-AU" sz="2600" dirty="0">
                <a:solidFill>
                  <a:srgbClr val="FFFFFF"/>
                </a:solidFill>
                <a:effectLst/>
                <a:latin typeface="Times New Roman" panose="02020603050405020304" pitchFamily="18" charset="0"/>
                <a:ea typeface="Times New Roman" panose="02020603050405020304" pitchFamily="18" charset="0"/>
              </a:rPr>
              <a:t>But it is easier for heaven and earth to pass away than for one dot of the Law to become void.  </a:t>
            </a:r>
            <a:endParaRPr lang="en-AU" sz="2600" dirty="0">
              <a:effectLst/>
              <a:latin typeface="Calibri" panose="020F0502020204030204" pitchFamily="34" charset="0"/>
              <a:ea typeface="Times New Roman" panose="02020603050405020304" pitchFamily="18" charset="0"/>
            </a:endParaRPr>
          </a:p>
          <a:p>
            <a:r>
              <a:rPr lang="en-AU" sz="2600" b="1" baseline="30000" dirty="0">
                <a:solidFill>
                  <a:srgbClr val="FFFFFF"/>
                </a:solidFill>
                <a:effectLst/>
                <a:latin typeface="Times New Roman" panose="02020603050405020304" pitchFamily="18" charset="0"/>
                <a:ea typeface="Times New Roman" panose="02020603050405020304" pitchFamily="18" charset="0"/>
              </a:rPr>
              <a:t>18 </a:t>
            </a:r>
            <a:r>
              <a:rPr lang="en-AU" sz="2600" dirty="0">
                <a:solidFill>
                  <a:srgbClr val="FFFFFF"/>
                </a:solidFill>
                <a:effectLst/>
                <a:latin typeface="Times New Roman" panose="02020603050405020304" pitchFamily="18" charset="0"/>
                <a:ea typeface="Times New Roman" panose="02020603050405020304" pitchFamily="18" charset="0"/>
              </a:rPr>
              <a:t>“Everyone who divorces his wife and marries another commits adultery, and he who marries a woman divorced from her husband commits adultery.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645398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1817464" y="0"/>
            <a:ext cx="5509071" cy="461665"/>
          </a:xfrm>
          <a:prstGeom prst="rect">
            <a:avLst/>
          </a:prstGeom>
          <a:noFill/>
        </p:spPr>
        <p:txBody>
          <a:bodyPr wrap="square" rtlCol="0">
            <a:spAutoFit/>
          </a:bodyPr>
          <a:lstStyle/>
          <a:p>
            <a:pPr algn="ctr"/>
            <a:r>
              <a:rPr lang="en-US" sz="2400" dirty="0">
                <a:solidFill>
                  <a:srgbClr val="FFFF00"/>
                </a:solidFill>
                <a:latin typeface="Times New Roman" panose="02020603050405020304" pitchFamily="18" charset="0"/>
                <a:cs typeface="Times New Roman" panose="02020603050405020304" pitchFamily="18" charset="0"/>
              </a:rPr>
              <a:t>The Parable of the Dishonest Manager</a:t>
            </a:r>
          </a:p>
        </p:txBody>
      </p:sp>
      <p:sp>
        <p:nvSpPr>
          <p:cNvPr id="7" name="TextBox 6">
            <a:extLst>
              <a:ext uri="{FF2B5EF4-FFF2-40B4-BE49-F238E27FC236}">
                <a16:creationId xmlns:a16="http://schemas.microsoft.com/office/drawing/2014/main" id="{6366C5EC-B4B5-23AD-5AE3-245EB5478081}"/>
              </a:ext>
            </a:extLst>
          </p:cNvPr>
          <p:cNvSpPr txBox="1"/>
          <p:nvPr/>
        </p:nvSpPr>
        <p:spPr>
          <a:xfrm>
            <a:off x="128469" y="393652"/>
            <a:ext cx="4919624" cy="1200329"/>
          </a:xfrm>
          <a:prstGeom prst="rect">
            <a:avLst/>
          </a:prstGeom>
          <a:solidFill>
            <a:schemeClr val="tx1"/>
          </a:solidFill>
          <a:ln>
            <a:solidFill>
              <a:schemeClr val="bg1"/>
            </a:solidFill>
          </a:ln>
        </p:spPr>
        <p:txBody>
          <a:bodyPr wrap="square" rtlCol="0">
            <a:spAutoFit/>
          </a:bodyPr>
          <a:lstStyle/>
          <a:p>
            <a:r>
              <a:rPr lang="en-US" dirty="0">
                <a:solidFill>
                  <a:schemeClr val="bg1"/>
                </a:solidFill>
                <a:latin typeface="Times New Roman" panose="02020603050405020304" pitchFamily="18" charset="0"/>
                <a:cs typeface="Times New Roman" panose="02020603050405020304" pitchFamily="18" charset="0"/>
              </a:rPr>
              <a:t>Key to understanding a Parable:</a:t>
            </a:r>
          </a:p>
          <a:p>
            <a:pPr marL="360363" indent="-225425">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Study carefully, the parable itself;</a:t>
            </a:r>
          </a:p>
          <a:p>
            <a:pPr marL="360363" indent="-225425">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Look at the context.  What issues lead-up to it?</a:t>
            </a:r>
          </a:p>
          <a:p>
            <a:pPr marL="360363" indent="-225425">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What interactions and teachings follow it?</a:t>
            </a:r>
          </a:p>
        </p:txBody>
      </p:sp>
      <p:sp>
        <p:nvSpPr>
          <p:cNvPr id="2" name="TextBox 1">
            <a:extLst>
              <a:ext uri="{FF2B5EF4-FFF2-40B4-BE49-F238E27FC236}">
                <a16:creationId xmlns:a16="http://schemas.microsoft.com/office/drawing/2014/main" id="{0E4F63FF-1ED5-09F5-5AF8-759D528211C7}"/>
              </a:ext>
            </a:extLst>
          </p:cNvPr>
          <p:cNvSpPr txBox="1"/>
          <p:nvPr/>
        </p:nvSpPr>
        <p:spPr>
          <a:xfrm>
            <a:off x="5882640" y="466130"/>
            <a:ext cx="3063240" cy="923330"/>
          </a:xfrm>
          <a:prstGeom prst="rect">
            <a:avLst/>
          </a:prstGeom>
          <a:noFill/>
        </p:spPr>
        <p:txBody>
          <a:bodyPr wrap="square" rtlCol="0">
            <a:spAutoFit/>
          </a:bodyPr>
          <a:lstStyle/>
          <a:p>
            <a:pPr marL="225425" indent="-225425">
              <a:buAutoNum type="arabicPeriod"/>
            </a:pPr>
            <a:r>
              <a:rPr lang="en-US" dirty="0">
                <a:solidFill>
                  <a:schemeClr val="bg1"/>
                </a:solidFill>
                <a:latin typeface="Times New Roman" panose="02020603050405020304" pitchFamily="18" charset="0"/>
                <a:cs typeface="Times New Roman" panose="02020603050405020304" pitchFamily="18" charset="0"/>
              </a:rPr>
              <a:t>General lesson</a:t>
            </a:r>
          </a:p>
          <a:p>
            <a:pPr marL="225425" indent="-225425">
              <a:buAutoNum type="arabicPeriod"/>
            </a:pPr>
            <a:r>
              <a:rPr lang="en-US" dirty="0">
                <a:solidFill>
                  <a:schemeClr val="bg1"/>
                </a:solidFill>
                <a:latin typeface="Times New Roman" panose="02020603050405020304" pitchFamily="18" charset="0"/>
                <a:cs typeface="Times New Roman" panose="02020603050405020304" pitchFamily="18" charset="0"/>
              </a:rPr>
              <a:t>Specific application (money)</a:t>
            </a:r>
            <a:br>
              <a:rPr lang="en-US" dirty="0">
                <a:solidFill>
                  <a:schemeClr val="bg1"/>
                </a:solidFill>
                <a:latin typeface="Times New Roman" panose="02020603050405020304" pitchFamily="18" charset="0"/>
                <a:cs typeface="Times New Roman" panose="02020603050405020304" pitchFamily="18" charset="0"/>
              </a:rPr>
            </a:br>
            <a:r>
              <a:rPr lang="en-US" dirty="0">
                <a:solidFill>
                  <a:schemeClr val="bg1"/>
                </a:solidFill>
                <a:latin typeface="Times New Roman" panose="02020603050405020304" pitchFamily="18" charset="0"/>
                <a:cs typeface="Times New Roman" panose="02020603050405020304" pitchFamily="18" charset="0"/>
              </a:rPr>
              <a:t>(Stay tuned next week)</a:t>
            </a:r>
          </a:p>
        </p:txBody>
      </p:sp>
      <p:sp>
        <p:nvSpPr>
          <p:cNvPr id="3" name="TextBox 2">
            <a:extLst>
              <a:ext uri="{FF2B5EF4-FFF2-40B4-BE49-F238E27FC236}">
                <a16:creationId xmlns:a16="http://schemas.microsoft.com/office/drawing/2014/main" id="{380AA142-9ECF-428B-964F-35930682ABF4}"/>
              </a:ext>
            </a:extLst>
          </p:cNvPr>
          <p:cNvSpPr txBox="1"/>
          <p:nvPr/>
        </p:nvSpPr>
        <p:spPr>
          <a:xfrm>
            <a:off x="0" y="1618301"/>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The old religious system cannot handle The Gospel – the coming of the Kingdom of God</a:t>
            </a:r>
          </a:p>
        </p:txBody>
      </p:sp>
      <p:sp>
        <p:nvSpPr>
          <p:cNvPr id="4" name="TextBox 3">
            <a:extLst>
              <a:ext uri="{FF2B5EF4-FFF2-40B4-BE49-F238E27FC236}">
                <a16:creationId xmlns:a16="http://schemas.microsoft.com/office/drawing/2014/main" id="{4A5A2521-8FFC-C893-B0E2-5A794447C698}"/>
              </a:ext>
            </a:extLst>
          </p:cNvPr>
          <p:cNvSpPr txBox="1"/>
          <p:nvPr/>
        </p:nvSpPr>
        <p:spPr>
          <a:xfrm>
            <a:off x="128469" y="1897861"/>
            <a:ext cx="9015531" cy="1477328"/>
          </a:xfrm>
          <a:prstGeom prst="rect">
            <a:avLst/>
          </a:prstGeom>
          <a:noFill/>
        </p:spPr>
        <p:txBody>
          <a:bodyPr wrap="square" rtlCol="0">
            <a:spAutoFit/>
          </a:bodyPr>
          <a:lstStyle/>
          <a:p>
            <a:r>
              <a:rPr lang="en-US" dirty="0">
                <a:solidFill>
                  <a:schemeClr val="bg1"/>
                </a:solidFill>
                <a:latin typeface="Times New Roman" panose="02020603050405020304" pitchFamily="18" charset="0"/>
                <a:cs typeface="Times New Roman" panose="02020603050405020304" pitchFamily="18" charset="0"/>
              </a:rPr>
              <a:t>Religious leaders were supposed to be God’s representatives</a:t>
            </a:r>
          </a:p>
          <a:p>
            <a:pPr marL="271463" indent="-180975">
              <a:buFont typeface="Arial" panose="020B0604020202020204" pitchFamily="34" charset="0"/>
              <a:buChar char="•"/>
              <a:tabLst>
                <a:tab pos="174625" algn="l"/>
              </a:tabLst>
            </a:pPr>
            <a:r>
              <a:rPr lang="en-US" dirty="0">
                <a:solidFill>
                  <a:schemeClr val="bg1"/>
                </a:solidFill>
                <a:latin typeface="Times New Roman" panose="02020603050405020304" pitchFamily="18" charset="0"/>
                <a:cs typeface="Times New Roman" panose="02020603050405020304" pitchFamily="18" charset="0"/>
              </a:rPr>
              <a:t>They rejected Jesus and rejected repentant sinners (the very ones God was seeking)</a:t>
            </a:r>
          </a:p>
          <a:p>
            <a:pPr marL="271463" indent="-180975">
              <a:buFont typeface="Arial" panose="020B0604020202020204" pitchFamily="34" charset="0"/>
              <a:buChar char="•"/>
              <a:tabLst>
                <a:tab pos="174625" algn="l"/>
              </a:tabLst>
            </a:pPr>
            <a:r>
              <a:rPr lang="en-US" dirty="0">
                <a:solidFill>
                  <a:schemeClr val="bg1"/>
                </a:solidFill>
                <a:latin typeface="Times New Roman" panose="02020603050405020304" pitchFamily="18" charset="0"/>
                <a:cs typeface="Times New Roman" panose="02020603050405020304" pitchFamily="18" charset="0"/>
              </a:rPr>
              <a:t>Were lovers of money  &amp; wanted to justify themselves before men </a:t>
            </a:r>
          </a:p>
          <a:p>
            <a:pPr marL="271463" indent="-180975">
              <a:buFont typeface="Arial" panose="020B0604020202020204" pitchFamily="34" charset="0"/>
              <a:buChar char="•"/>
              <a:tabLst>
                <a:tab pos="174625" algn="l"/>
              </a:tabLst>
            </a:pPr>
            <a:r>
              <a:rPr lang="en-US" dirty="0">
                <a:solidFill>
                  <a:schemeClr val="bg1"/>
                </a:solidFill>
                <a:latin typeface="Times New Roman" panose="02020603050405020304" pitchFamily="18" charset="0"/>
                <a:cs typeface="Times New Roman" panose="02020603050405020304" pitchFamily="18" charset="0"/>
              </a:rPr>
              <a:t>Taught what people wanted to hear on wealth and marriage.</a:t>
            </a:r>
          </a:p>
          <a:p>
            <a:pPr marL="271463" indent="-180975">
              <a:buFont typeface="Arial" panose="020B0604020202020204" pitchFamily="34" charset="0"/>
              <a:buChar char="•"/>
              <a:tabLst>
                <a:tab pos="174625" algn="l"/>
              </a:tabLst>
            </a:pPr>
            <a:r>
              <a:rPr lang="en-US" dirty="0">
                <a:solidFill>
                  <a:schemeClr val="bg1"/>
                </a:solidFill>
                <a:latin typeface="Times New Roman" panose="02020603050405020304" pitchFamily="18" charset="0"/>
                <a:cs typeface="Times New Roman" panose="02020603050405020304" pitchFamily="18" charset="0"/>
              </a:rPr>
              <a:t>Made themselves popular by lessening the lifelong commitment that marriage is.</a:t>
            </a:r>
          </a:p>
        </p:txBody>
      </p:sp>
      <p:sp>
        <p:nvSpPr>
          <p:cNvPr id="11" name="TextBox 10">
            <a:extLst>
              <a:ext uri="{FF2B5EF4-FFF2-40B4-BE49-F238E27FC236}">
                <a16:creationId xmlns:a16="http://schemas.microsoft.com/office/drawing/2014/main" id="{A94AF4BA-84FA-4FD3-13C8-98D6CDD39C16}"/>
              </a:ext>
            </a:extLst>
          </p:cNvPr>
          <p:cNvSpPr txBox="1"/>
          <p:nvPr/>
        </p:nvSpPr>
        <p:spPr>
          <a:xfrm>
            <a:off x="1141379" y="3375189"/>
            <a:ext cx="7230893" cy="584775"/>
          </a:xfrm>
          <a:prstGeom prst="rect">
            <a:avLst/>
          </a:prstGeom>
          <a:solidFill>
            <a:schemeClr val="bg1"/>
          </a:solidFill>
        </p:spPr>
        <p:txBody>
          <a:bodyPr wrap="square" rtlCol="0">
            <a:spAutoFit/>
          </a:bodyPr>
          <a:lstStyle/>
          <a:p>
            <a:pPr algn="l"/>
            <a:r>
              <a:rPr lang="en-AU" sz="16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18 </a:t>
            </a:r>
            <a:r>
              <a:rPr lang="en-AU" sz="16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“Everyone who divorces his wife and marries another commits adultery, and he who marries a woman divorced from her husband commits adultery.</a:t>
            </a:r>
            <a:r>
              <a:rPr lang="en-AU" sz="1600" dirty="0">
                <a:effectLst/>
                <a:latin typeface="Comic Sans MS" panose="030F0902030302020204" pitchFamily="66" charset="0"/>
              </a:rPr>
              <a:t> </a:t>
            </a:r>
            <a:endParaRPr lang="en-US" sz="1600" dirty="0">
              <a:solidFill>
                <a:schemeClr val="bg1"/>
              </a:solidFill>
              <a:latin typeface="Comic Sans MS" panose="030F0902030302020204" pitchFamily="66" charset="0"/>
              <a:cs typeface="Times New Roman" panose="02020603050405020304" pitchFamily="18" charset="0"/>
            </a:endParaRPr>
          </a:p>
        </p:txBody>
      </p:sp>
      <p:sp>
        <p:nvSpPr>
          <p:cNvPr id="5" name="TextBox 4">
            <a:extLst>
              <a:ext uri="{FF2B5EF4-FFF2-40B4-BE49-F238E27FC236}">
                <a16:creationId xmlns:a16="http://schemas.microsoft.com/office/drawing/2014/main" id="{CE215834-58DE-EF80-E1BE-853857CCF17F}"/>
              </a:ext>
            </a:extLst>
          </p:cNvPr>
          <p:cNvSpPr txBox="1"/>
          <p:nvPr/>
        </p:nvSpPr>
        <p:spPr>
          <a:xfrm>
            <a:off x="31315" y="3973194"/>
            <a:ext cx="3394553"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The Kingdom of God has come!    </a:t>
            </a:r>
          </a:p>
        </p:txBody>
      </p:sp>
      <p:sp>
        <p:nvSpPr>
          <p:cNvPr id="8" name="TextBox 7">
            <a:extLst>
              <a:ext uri="{FF2B5EF4-FFF2-40B4-BE49-F238E27FC236}">
                <a16:creationId xmlns:a16="http://schemas.microsoft.com/office/drawing/2014/main" id="{F33F40E5-114B-231F-C162-E96E9BAF1763}"/>
              </a:ext>
            </a:extLst>
          </p:cNvPr>
          <p:cNvSpPr txBox="1"/>
          <p:nvPr/>
        </p:nvSpPr>
        <p:spPr>
          <a:xfrm>
            <a:off x="3131506" y="3986424"/>
            <a:ext cx="6012493"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No longer a system of rules.  </a:t>
            </a:r>
          </a:p>
        </p:txBody>
      </p:sp>
      <p:sp>
        <p:nvSpPr>
          <p:cNvPr id="9" name="TextBox 8">
            <a:extLst>
              <a:ext uri="{FF2B5EF4-FFF2-40B4-BE49-F238E27FC236}">
                <a16:creationId xmlns:a16="http://schemas.microsoft.com/office/drawing/2014/main" id="{D09B86ED-241A-9E72-2AD2-E753A1FD32CB}"/>
              </a:ext>
            </a:extLst>
          </p:cNvPr>
          <p:cNvSpPr txBox="1"/>
          <p:nvPr/>
        </p:nvSpPr>
        <p:spPr>
          <a:xfrm>
            <a:off x="16347" y="4280891"/>
            <a:ext cx="9127652" cy="923330"/>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The written Law was like a guardian telling us what to do;</a:t>
            </a:r>
          </a:p>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The Law “codified” the nature of God (Justice;  Mercy;  Love).  This cannot pass away.</a:t>
            </a:r>
          </a:p>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Kingdom Living now fulfills what was once codified.  </a:t>
            </a:r>
          </a:p>
        </p:txBody>
      </p:sp>
      <p:sp>
        <p:nvSpPr>
          <p:cNvPr id="10" name="TextBox 9">
            <a:extLst>
              <a:ext uri="{FF2B5EF4-FFF2-40B4-BE49-F238E27FC236}">
                <a16:creationId xmlns:a16="http://schemas.microsoft.com/office/drawing/2014/main" id="{C1116588-69BA-A3EE-D389-154D6DD041C2}"/>
              </a:ext>
            </a:extLst>
          </p:cNvPr>
          <p:cNvSpPr txBox="1"/>
          <p:nvPr/>
        </p:nvSpPr>
        <p:spPr>
          <a:xfrm>
            <a:off x="320" y="5073573"/>
            <a:ext cx="2308928"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A matter of the Heart  </a:t>
            </a:r>
          </a:p>
        </p:txBody>
      </p:sp>
      <p:sp>
        <p:nvSpPr>
          <p:cNvPr id="12" name="TextBox 11">
            <a:extLst>
              <a:ext uri="{FF2B5EF4-FFF2-40B4-BE49-F238E27FC236}">
                <a16:creationId xmlns:a16="http://schemas.microsoft.com/office/drawing/2014/main" id="{E7D12E3E-CB6D-FD29-72CB-510CDDA0BDBC}"/>
              </a:ext>
            </a:extLst>
          </p:cNvPr>
          <p:cNvSpPr txBox="1"/>
          <p:nvPr/>
        </p:nvSpPr>
        <p:spPr>
          <a:xfrm>
            <a:off x="2093120" y="5071305"/>
            <a:ext cx="6012493"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A heart surrendered to God</a:t>
            </a:r>
          </a:p>
        </p:txBody>
      </p:sp>
    </p:spTree>
    <p:extLst>
      <p:ext uri="{BB962C8B-B14F-4D97-AF65-F5344CB8AC3E}">
        <p14:creationId xmlns:p14="http://schemas.microsoft.com/office/powerpoint/2010/main" val="3337425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9">
                                            <p:txEl>
                                              <p:pRg st="1" end="1"/>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p:bldP spid="4" grpId="0" uiExpand="1" build="p"/>
      <p:bldP spid="11" grpId="0" animBg="1"/>
      <p:bldP spid="5" grpId="0"/>
      <p:bldP spid="8" grpId="0"/>
      <p:bldP spid="9" grpId="0" uiExpand="1" build="p"/>
      <p:bldP spid="10"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1817464" y="0"/>
            <a:ext cx="5509071"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The Parable of the Dishonest Manager</a:t>
            </a:r>
          </a:p>
        </p:txBody>
      </p:sp>
      <p:sp>
        <p:nvSpPr>
          <p:cNvPr id="3" name="TextBox 2">
            <a:extLst>
              <a:ext uri="{FF2B5EF4-FFF2-40B4-BE49-F238E27FC236}">
                <a16:creationId xmlns:a16="http://schemas.microsoft.com/office/drawing/2014/main" id="{380AA142-9ECF-428B-964F-35930682ABF4}"/>
              </a:ext>
            </a:extLst>
          </p:cNvPr>
          <p:cNvSpPr txBox="1"/>
          <p:nvPr/>
        </p:nvSpPr>
        <p:spPr>
          <a:xfrm>
            <a:off x="0" y="461665"/>
            <a:ext cx="8806775"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old religious system cannot handle The Gospel – the coming of the Kingdom of God</a:t>
            </a:r>
          </a:p>
        </p:txBody>
      </p:sp>
      <p:sp>
        <p:nvSpPr>
          <p:cNvPr id="4" name="TextBox 3">
            <a:extLst>
              <a:ext uri="{FF2B5EF4-FFF2-40B4-BE49-F238E27FC236}">
                <a16:creationId xmlns:a16="http://schemas.microsoft.com/office/drawing/2014/main" id="{4A5A2521-8FFC-C893-B0E2-5A794447C698}"/>
              </a:ext>
            </a:extLst>
          </p:cNvPr>
          <p:cNvSpPr txBox="1"/>
          <p:nvPr/>
        </p:nvSpPr>
        <p:spPr>
          <a:xfrm>
            <a:off x="128469" y="741225"/>
            <a:ext cx="9015531" cy="1477328"/>
          </a:xfrm>
          <a:prstGeom prst="rect">
            <a:avLst/>
          </a:prstGeom>
          <a:noFill/>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Religious leaders were supposed to be God’s representatives</a:t>
            </a:r>
          </a:p>
          <a:p>
            <a:pPr marL="271463" indent="-180975">
              <a:buFont typeface="Arial" panose="020B0604020202020204" pitchFamily="34" charset="0"/>
              <a:buChar char="•"/>
              <a:tabLst>
                <a:tab pos="174625" algn="l"/>
              </a:tabLst>
            </a:pPr>
            <a:r>
              <a:rPr lang="en-AU" dirty="0">
                <a:solidFill>
                  <a:schemeClr val="bg1"/>
                </a:solidFill>
                <a:latin typeface="Times New Roman" panose="02020603050405020304" pitchFamily="18" charset="0"/>
                <a:cs typeface="Times New Roman" panose="02020603050405020304" pitchFamily="18" charset="0"/>
              </a:rPr>
              <a:t>They rejected Jesus and rejected repentant sinners (the very ones God was seeking)</a:t>
            </a:r>
          </a:p>
          <a:p>
            <a:pPr marL="271463" indent="-180975">
              <a:buFont typeface="Arial" panose="020B0604020202020204" pitchFamily="34" charset="0"/>
              <a:buChar char="•"/>
              <a:tabLst>
                <a:tab pos="174625" algn="l"/>
              </a:tabLst>
            </a:pPr>
            <a:r>
              <a:rPr lang="en-AU" dirty="0">
                <a:solidFill>
                  <a:schemeClr val="bg1"/>
                </a:solidFill>
                <a:latin typeface="Times New Roman" panose="02020603050405020304" pitchFamily="18" charset="0"/>
                <a:cs typeface="Times New Roman" panose="02020603050405020304" pitchFamily="18" charset="0"/>
              </a:rPr>
              <a:t>Were lovers of money  &amp; wanted to justify themselves before men </a:t>
            </a:r>
          </a:p>
          <a:p>
            <a:pPr marL="271463" indent="-180975">
              <a:buFont typeface="Arial" panose="020B0604020202020204" pitchFamily="34" charset="0"/>
              <a:buChar char="•"/>
              <a:tabLst>
                <a:tab pos="174625" algn="l"/>
              </a:tabLst>
            </a:pPr>
            <a:r>
              <a:rPr lang="en-AU" dirty="0">
                <a:solidFill>
                  <a:schemeClr val="bg1"/>
                </a:solidFill>
                <a:latin typeface="Times New Roman" panose="02020603050405020304" pitchFamily="18" charset="0"/>
                <a:cs typeface="Times New Roman" panose="02020603050405020304" pitchFamily="18" charset="0"/>
              </a:rPr>
              <a:t>Taught what people wanted to hear on wealth and marriage.</a:t>
            </a:r>
          </a:p>
          <a:p>
            <a:pPr marL="271463" indent="-180975">
              <a:buFont typeface="Arial" panose="020B0604020202020204" pitchFamily="34" charset="0"/>
              <a:buChar char="•"/>
              <a:tabLst>
                <a:tab pos="174625" algn="l"/>
              </a:tabLst>
            </a:pPr>
            <a:r>
              <a:rPr lang="en-AU" dirty="0">
                <a:solidFill>
                  <a:schemeClr val="bg1"/>
                </a:solidFill>
                <a:latin typeface="Times New Roman" panose="02020603050405020304" pitchFamily="18" charset="0"/>
                <a:cs typeface="Times New Roman" panose="02020603050405020304" pitchFamily="18" charset="0"/>
              </a:rPr>
              <a:t>Made themselves popular by lessening the lifelong commitment that marriage is.</a:t>
            </a:r>
          </a:p>
        </p:txBody>
      </p:sp>
      <p:sp>
        <p:nvSpPr>
          <p:cNvPr id="5" name="TextBox 4">
            <a:extLst>
              <a:ext uri="{FF2B5EF4-FFF2-40B4-BE49-F238E27FC236}">
                <a16:creationId xmlns:a16="http://schemas.microsoft.com/office/drawing/2014/main" id="{CE215834-58DE-EF80-E1BE-853857CCF17F}"/>
              </a:ext>
            </a:extLst>
          </p:cNvPr>
          <p:cNvSpPr txBox="1"/>
          <p:nvPr/>
        </p:nvSpPr>
        <p:spPr>
          <a:xfrm>
            <a:off x="31316" y="2218553"/>
            <a:ext cx="3394553"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Kingdom of God has come!    </a:t>
            </a:r>
          </a:p>
        </p:txBody>
      </p:sp>
      <p:sp>
        <p:nvSpPr>
          <p:cNvPr id="8" name="TextBox 7">
            <a:extLst>
              <a:ext uri="{FF2B5EF4-FFF2-40B4-BE49-F238E27FC236}">
                <a16:creationId xmlns:a16="http://schemas.microsoft.com/office/drawing/2014/main" id="{F33F40E5-114B-231F-C162-E96E9BAF1763}"/>
              </a:ext>
            </a:extLst>
          </p:cNvPr>
          <p:cNvSpPr txBox="1"/>
          <p:nvPr/>
        </p:nvSpPr>
        <p:spPr>
          <a:xfrm>
            <a:off x="3131507" y="2231783"/>
            <a:ext cx="601249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 longer a system of rules.  </a:t>
            </a:r>
          </a:p>
        </p:txBody>
      </p:sp>
      <p:sp>
        <p:nvSpPr>
          <p:cNvPr id="9" name="TextBox 8">
            <a:extLst>
              <a:ext uri="{FF2B5EF4-FFF2-40B4-BE49-F238E27FC236}">
                <a16:creationId xmlns:a16="http://schemas.microsoft.com/office/drawing/2014/main" id="{D09B86ED-241A-9E72-2AD2-E753A1FD32CB}"/>
              </a:ext>
            </a:extLst>
          </p:cNvPr>
          <p:cNvSpPr txBox="1"/>
          <p:nvPr/>
        </p:nvSpPr>
        <p:spPr>
          <a:xfrm>
            <a:off x="16348" y="2526250"/>
            <a:ext cx="9127652"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written Law was like a guardian telling us what to do;</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Law “codified” the nature of God (Justice;  Mercy;  Love).  This cannot pass away.</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Kingdom Living now fulfills what was once codified.  </a:t>
            </a:r>
          </a:p>
        </p:txBody>
      </p:sp>
      <p:sp>
        <p:nvSpPr>
          <p:cNvPr id="10" name="TextBox 9">
            <a:extLst>
              <a:ext uri="{FF2B5EF4-FFF2-40B4-BE49-F238E27FC236}">
                <a16:creationId xmlns:a16="http://schemas.microsoft.com/office/drawing/2014/main" id="{C1116588-69BA-A3EE-D389-154D6DD041C2}"/>
              </a:ext>
            </a:extLst>
          </p:cNvPr>
          <p:cNvSpPr txBox="1"/>
          <p:nvPr/>
        </p:nvSpPr>
        <p:spPr>
          <a:xfrm>
            <a:off x="0" y="3319229"/>
            <a:ext cx="2308928"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 matter of the Heart  </a:t>
            </a:r>
          </a:p>
        </p:txBody>
      </p:sp>
      <p:sp>
        <p:nvSpPr>
          <p:cNvPr id="12" name="TextBox 11">
            <a:extLst>
              <a:ext uri="{FF2B5EF4-FFF2-40B4-BE49-F238E27FC236}">
                <a16:creationId xmlns:a16="http://schemas.microsoft.com/office/drawing/2014/main" id="{E7D12E3E-CB6D-FD29-72CB-510CDDA0BDBC}"/>
              </a:ext>
            </a:extLst>
          </p:cNvPr>
          <p:cNvSpPr txBox="1"/>
          <p:nvPr/>
        </p:nvSpPr>
        <p:spPr>
          <a:xfrm>
            <a:off x="2093121" y="3316664"/>
            <a:ext cx="601249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heart surrendered to God</a:t>
            </a:r>
          </a:p>
        </p:txBody>
      </p:sp>
      <p:sp>
        <p:nvSpPr>
          <p:cNvPr id="13" name="TextBox 12">
            <a:extLst>
              <a:ext uri="{FF2B5EF4-FFF2-40B4-BE49-F238E27FC236}">
                <a16:creationId xmlns:a16="http://schemas.microsoft.com/office/drawing/2014/main" id="{082EC323-245C-87E0-AA83-F9F06261A7F4}"/>
              </a:ext>
            </a:extLst>
          </p:cNvPr>
          <p:cNvSpPr txBox="1"/>
          <p:nvPr/>
        </p:nvSpPr>
        <p:spPr>
          <a:xfrm>
            <a:off x="789729" y="3768444"/>
            <a:ext cx="6933593" cy="646331"/>
          </a:xfrm>
          <a:prstGeom prst="rect">
            <a:avLst/>
          </a:prstGeom>
          <a:solidFill>
            <a:schemeClr val="tx1"/>
          </a:solidFill>
          <a:ln>
            <a:solidFill>
              <a:schemeClr val="bg1"/>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Dishonest manager was  NOT  commended for dishonesty, </a:t>
            </a:r>
          </a:p>
          <a:p>
            <a:pPr algn="ctr"/>
            <a:r>
              <a:rPr lang="en-AU" dirty="0">
                <a:solidFill>
                  <a:schemeClr val="bg1"/>
                </a:solidFill>
                <a:latin typeface="Times New Roman" panose="02020603050405020304" pitchFamily="18" charset="0"/>
                <a:cs typeface="Times New Roman" panose="02020603050405020304" pitchFamily="18" charset="0"/>
              </a:rPr>
              <a:t>but for recognizing “a change is coming”, and immediately taking action.</a:t>
            </a:r>
          </a:p>
        </p:txBody>
      </p:sp>
      <p:sp>
        <p:nvSpPr>
          <p:cNvPr id="17" name="TextBox 16">
            <a:extLst>
              <a:ext uri="{FF2B5EF4-FFF2-40B4-BE49-F238E27FC236}">
                <a16:creationId xmlns:a16="http://schemas.microsoft.com/office/drawing/2014/main" id="{4EF6CC17-64C9-5CFE-8D55-A61098AF6F21}"/>
              </a:ext>
            </a:extLst>
          </p:cNvPr>
          <p:cNvSpPr txBox="1"/>
          <p:nvPr/>
        </p:nvSpPr>
        <p:spPr>
          <a:xfrm>
            <a:off x="92989" y="4491934"/>
            <a:ext cx="599267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old way of rule-keeping has gone.    We now live by faith</a:t>
            </a:r>
          </a:p>
        </p:txBody>
      </p:sp>
      <p:sp>
        <p:nvSpPr>
          <p:cNvPr id="18" name="TextBox 17">
            <a:extLst>
              <a:ext uri="{FF2B5EF4-FFF2-40B4-BE49-F238E27FC236}">
                <a16:creationId xmlns:a16="http://schemas.microsoft.com/office/drawing/2014/main" id="{6A23844F-5D0E-C218-863A-2FDF47205A3D}"/>
              </a:ext>
            </a:extLst>
          </p:cNvPr>
          <p:cNvSpPr txBox="1"/>
          <p:nvPr/>
        </p:nvSpPr>
        <p:spPr>
          <a:xfrm>
            <a:off x="729271" y="4791670"/>
            <a:ext cx="6012493"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very practical way of life.</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Cast off the desires of the flesh &amp; Live by the Spirit</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life surrendered to God</a:t>
            </a:r>
          </a:p>
        </p:txBody>
      </p:sp>
    </p:spTree>
    <p:extLst>
      <p:ext uri="{BB962C8B-B14F-4D97-AF65-F5344CB8AC3E}">
        <p14:creationId xmlns:p14="http://schemas.microsoft.com/office/powerpoint/2010/main" val="230843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236</TotalTime>
  <Words>978</Words>
  <Application>Microsoft Macintosh PowerPoint</Application>
  <PresentationFormat>On-screen Show (16:10)</PresentationFormat>
  <Paragraphs>60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12</cp:revision>
  <cp:lastPrinted>2024-07-12T08:31:10Z</cp:lastPrinted>
  <dcterms:created xsi:type="dcterms:W3CDTF">2024-07-12T04:24:48Z</dcterms:created>
  <dcterms:modified xsi:type="dcterms:W3CDTF">2024-07-12T08:33:38Z</dcterms:modified>
</cp:coreProperties>
</file>